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309" r:id="rId5"/>
    <p:sldId id="312" r:id="rId6"/>
    <p:sldId id="313" r:id="rId7"/>
    <p:sldId id="314" r:id="rId8"/>
    <p:sldId id="311" r:id="rId9"/>
    <p:sldId id="268" r:id="rId10"/>
    <p:sldId id="304" r:id="rId11"/>
    <p:sldId id="296" r:id="rId12"/>
    <p:sldId id="305" r:id="rId13"/>
  </p:sldIdLst>
  <p:sldSz cx="12192000" cy="6858000"/>
  <p:notesSz cx="6858000" cy="9144000"/>
  <p:defaultTextStyle>
    <a:defPPr rtl="0"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9" autoAdjust="0"/>
    <p:restoredTop sz="94524" autoAdjust="0"/>
  </p:normalViewPr>
  <p:slideViewPr>
    <p:cSldViewPr snapToGrid="0">
      <p:cViewPr varScale="1">
        <p:scale>
          <a:sx n="59" d="100"/>
          <a:sy n="59" d="100"/>
        </p:scale>
        <p:origin x="884" y="52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ciej Andrzejewski" userId="5c1964f786ae1a90" providerId="LiveId" clId="{5CCB3AE6-F860-4449-9BC0-6281CE43C493}"/>
    <pc:docChg chg="delSld modSld sldOrd">
      <pc:chgData name="Maciej Andrzejewski" userId="5c1964f786ae1a90" providerId="LiveId" clId="{5CCB3AE6-F860-4449-9BC0-6281CE43C493}" dt="2025-05-06T18:55:15.535" v="2" actId="47"/>
      <pc:docMkLst>
        <pc:docMk/>
      </pc:docMkLst>
      <pc:sldChg chg="del">
        <pc:chgData name="Maciej Andrzejewski" userId="5c1964f786ae1a90" providerId="LiveId" clId="{5CCB3AE6-F860-4449-9BC0-6281CE43C493}" dt="2025-05-06T18:55:15.535" v="2" actId="47"/>
        <pc:sldMkLst>
          <pc:docMk/>
          <pc:sldMk cId="566997565" sldId="260"/>
        </pc:sldMkLst>
      </pc:sldChg>
      <pc:sldChg chg="ord">
        <pc:chgData name="Maciej Andrzejewski" userId="5c1964f786ae1a90" providerId="LiveId" clId="{5CCB3AE6-F860-4449-9BC0-6281CE43C493}" dt="2025-05-06T18:55:07.188" v="1"/>
        <pc:sldMkLst>
          <pc:docMk/>
          <pc:sldMk cId="4151694508" sldId="268"/>
        </pc:sldMkLst>
      </pc:sldChg>
      <pc:sldChg chg="del">
        <pc:chgData name="Maciej Andrzejewski" userId="5c1964f786ae1a90" providerId="LiveId" clId="{5CCB3AE6-F860-4449-9BC0-6281CE43C493}" dt="2025-05-06T18:55:15.535" v="2" actId="47"/>
        <pc:sldMkLst>
          <pc:docMk/>
          <pc:sldMk cId="202184314" sldId="287"/>
        </pc:sldMkLst>
      </pc:sldChg>
      <pc:sldChg chg="del">
        <pc:chgData name="Maciej Andrzejewski" userId="5c1964f786ae1a90" providerId="LiveId" clId="{5CCB3AE6-F860-4449-9BC0-6281CE43C493}" dt="2025-05-06T18:55:15.535" v="2" actId="47"/>
        <pc:sldMkLst>
          <pc:docMk/>
          <pc:sldMk cId="344161675" sldId="288"/>
        </pc:sldMkLst>
      </pc:sldChg>
      <pc:sldChg chg="del">
        <pc:chgData name="Maciej Andrzejewski" userId="5c1964f786ae1a90" providerId="LiveId" clId="{5CCB3AE6-F860-4449-9BC0-6281CE43C493}" dt="2025-05-06T18:55:15.535" v="2" actId="47"/>
        <pc:sldMkLst>
          <pc:docMk/>
          <pc:sldMk cId="2114420498" sldId="297"/>
        </pc:sldMkLst>
      </pc:sldChg>
      <pc:sldChg chg="del">
        <pc:chgData name="Maciej Andrzejewski" userId="5c1964f786ae1a90" providerId="LiveId" clId="{5CCB3AE6-F860-4449-9BC0-6281CE43C493}" dt="2025-05-06T18:55:15.535" v="2" actId="47"/>
        <pc:sldMkLst>
          <pc:docMk/>
          <pc:sldMk cId="142849395" sldId="31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B5F814A-5EDB-4970-876B-ACBDEBC01AF4}" type="datetime1">
              <a:rPr lang="pl-PL" smtClean="0"/>
              <a:t>06.05.2025</a:t>
            </a:fld>
            <a:endParaRPr lang="pl-PL" dirty="0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DD7E118-DCD0-425E-8F60-56D854F8828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F4B34-2EE1-468C-B2C3-C2362CAA0C86}" type="datetime1">
              <a:rPr lang="pl-PL" smtClean="0"/>
              <a:pPr/>
              <a:t>06.05.2025</a:t>
            </a:fld>
            <a:endParaRPr lang="pl-PL" dirty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 noProof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6B913A0-8194-43AB-8CE1-D8825DE3150C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74268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999C8-00DE-8FFA-3D5B-FD3A4842D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>
            <a:extLst>
              <a:ext uri="{FF2B5EF4-FFF2-40B4-BE49-F238E27FC236}">
                <a16:creationId xmlns:a16="http://schemas.microsoft.com/office/drawing/2014/main" id="{FA038D39-17DA-9F51-0E08-8CD9C4A64A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>
            <a:extLst>
              <a:ext uri="{FF2B5EF4-FFF2-40B4-BE49-F238E27FC236}">
                <a16:creationId xmlns:a16="http://schemas.microsoft.com/office/drawing/2014/main" id="{51C089EB-0185-BB9B-D0C5-4716CEA17C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4E9CB9C2-84D8-D222-B4E7-0BDF4FA78B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88542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CE3EF-B641-BE1A-2CE2-71D607B31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>
            <a:extLst>
              <a:ext uri="{FF2B5EF4-FFF2-40B4-BE49-F238E27FC236}">
                <a16:creationId xmlns:a16="http://schemas.microsoft.com/office/drawing/2014/main" id="{4694BC08-31B4-CE7E-6A8D-51132A9C9B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>
            <a:extLst>
              <a:ext uri="{FF2B5EF4-FFF2-40B4-BE49-F238E27FC236}">
                <a16:creationId xmlns:a16="http://schemas.microsoft.com/office/drawing/2014/main" id="{8E89750C-86AC-4953-7412-579F0F5595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DE31A19E-3BF8-41EC-F71B-BA7ED786FB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85236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00757-C49B-D71E-AE87-D1BE48D6F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>
            <a:extLst>
              <a:ext uri="{FF2B5EF4-FFF2-40B4-BE49-F238E27FC236}">
                <a16:creationId xmlns:a16="http://schemas.microsoft.com/office/drawing/2014/main" id="{CE9DA618-E777-090A-476D-E27A63527C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>
            <a:extLst>
              <a:ext uri="{FF2B5EF4-FFF2-40B4-BE49-F238E27FC236}">
                <a16:creationId xmlns:a16="http://schemas.microsoft.com/office/drawing/2014/main" id="{6B1937DF-C65E-168B-2953-D73065832D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E4A88AF8-2D65-58BF-EE1F-2D62246A19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61123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3246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74011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64158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8137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40041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— symbol zastępczy 8" descr="zdjęcie liścia palmy na różowym tle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Prostokąt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 dirty="0">
              <a:latin typeface="Calibri Light" panose="020F030202020403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30584" y="1901952"/>
            <a:ext cx="3937416" cy="2387600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9" name="Podtytuł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 noProof="0"/>
              <a:t>Kliknij, aby edytować styl wzorca podtytułu</a:t>
            </a:r>
          </a:p>
        </p:txBody>
      </p:sp>
      <p:sp>
        <p:nvSpPr>
          <p:cNvPr id="11" name="Obraz — symbol zastępczy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Źródła ryzyka i możliwości sukce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az — symbol zastępczy 44" descr="Zdjęcie liści palmy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Prostokąt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 dirty="0">
              <a:latin typeface="Calibri Light" panose="020F0302020204030204" pitchFamily="34" charset="0"/>
            </a:endParaRPr>
          </a:p>
        </p:txBody>
      </p:sp>
      <p:sp>
        <p:nvSpPr>
          <p:cNvPr id="15" name="Tytuł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0200" y="1371600"/>
            <a:ext cx="5057774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2" name="Obraz — symbol zastępczy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54496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714232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6" name="Zawartość — symbol zastępczy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luc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az — symbol zastępczy 8" descr="zdjęcie klawiatury laptopa otoczonej 2 liśćmi palmy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Prostokąt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 dirty="0">
              <a:latin typeface="Calibri Light" panose="020F0302020204030204" pitchFamily="34" charset="0"/>
            </a:endParaRPr>
          </a:p>
        </p:txBody>
      </p:sp>
      <p:sp>
        <p:nvSpPr>
          <p:cNvPr id="15" name="Tytuł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016" y="1929383"/>
            <a:ext cx="4480560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6" name="Zawartość — symbol zastępczy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12" name="Obraz — symbol zastępczy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4980"/>
            <a:ext cx="10515600" cy="640080"/>
          </a:xfrm>
        </p:spPr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19656"/>
            <a:ext cx="5157787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386584"/>
            <a:ext cx="5157787" cy="3684588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19656"/>
            <a:ext cx="5183188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6" name="Zawartość — symbol zastępczy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386584"/>
            <a:ext cx="5183188" cy="3684588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36192"/>
            <a:ext cx="10515600" cy="4351338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luczowe pojęc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raz — symbol zastępczy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4910" y="1878096"/>
            <a:ext cx="4572000" cy="939209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8" name="Zawartość — symbol zastępczy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9" name="Zawartość — symbol zastępczy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10" name="Zawartość — symbol zastępczy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11" name="Zawartość — symbol zastępczy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ziękujem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— symbol zastępczy 13" descr="zbliżenie liści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Prostokąt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 dirty="0">
              <a:latin typeface="Calibri Light" panose="020F030202020403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4400" y="2450592"/>
            <a:ext cx="2743200" cy="640080"/>
          </a:xfrm>
        </p:spPr>
        <p:txBody>
          <a:bodyPr rtlCol="0">
            <a:noAutofit/>
          </a:bodyPr>
          <a:lstStyle>
            <a:lvl1pPr algn="ctr"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ja firm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— symbol zastępczy 8" descr="Zdjęcie liści palmy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Prostokąt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 dirty="0">
              <a:latin typeface="Calibri Light" panose="020F0302020204030204" pitchFamily="34" charset="0"/>
            </a:endParaRPr>
          </a:p>
        </p:txBody>
      </p:sp>
      <p:sp>
        <p:nvSpPr>
          <p:cNvPr id="8" name="Obraz — symbol zastępczy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3040" y="1828800"/>
            <a:ext cx="4087368" cy="841248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spó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raz — symbol zastępczy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8" name="Obraz — symbol zastępczy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3" name="Tekst — symbol zastępczy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/>
              <a:t>Imię i nazwisko</a:t>
            </a:r>
          </a:p>
        </p:txBody>
      </p:sp>
      <p:sp>
        <p:nvSpPr>
          <p:cNvPr id="14" name="Tekst — symbol zastępczy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Calibri Light" panose="020F0302020204030204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 dirty="0"/>
              <a:t>Tytuł</a:t>
            </a:r>
          </a:p>
        </p:txBody>
      </p:sp>
      <p:sp>
        <p:nvSpPr>
          <p:cNvPr id="9" name="Obraz — symbol zastępczy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5" name="Tekst — symbol zastępczy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/>
              <a:t>Imię i nazwisko</a:t>
            </a:r>
          </a:p>
        </p:txBody>
      </p:sp>
      <p:sp>
        <p:nvSpPr>
          <p:cNvPr id="16" name="Tekst — symbol zastępczy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Calibri Light" panose="020F0302020204030204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 dirty="0"/>
              <a:t>Tytuł</a:t>
            </a:r>
          </a:p>
        </p:txBody>
      </p:sp>
      <p:sp>
        <p:nvSpPr>
          <p:cNvPr id="10" name="Obraz — symbol zastępczy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7" name="Tekst — symbol zastępczy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/>
              <a:t>Imię i nazwisko</a:t>
            </a:r>
          </a:p>
        </p:txBody>
      </p:sp>
      <p:sp>
        <p:nvSpPr>
          <p:cNvPr id="18" name="Tekst — symbol zastępczy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Calibri Light" panose="020F0302020204030204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 dirty="0"/>
              <a:t>Tytuł</a:t>
            </a:r>
          </a:p>
        </p:txBody>
      </p:sp>
      <p:sp>
        <p:nvSpPr>
          <p:cNvPr id="11" name="Obraz — symbol zastępczy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9" name="Tekst — symbol zastępczy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/>
              <a:t>Imię i nazwisko</a:t>
            </a:r>
          </a:p>
        </p:txBody>
      </p:sp>
      <p:sp>
        <p:nvSpPr>
          <p:cNvPr id="20" name="Tekst — symbol zastępczy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Calibri Light" panose="020F0302020204030204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 dirty="0"/>
              <a:t>Tytuł</a:t>
            </a:r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 wyk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— symbol zastępczy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21" name="Grafika SmartArt — symbol zastępczy 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 rtlCol="0"/>
          <a:lstStyle/>
          <a:p>
            <a:pPr rtl="0"/>
            <a:r>
              <a:rPr lang="pl-PL" noProof="0"/>
              <a:t>Kliknij ikonę, aby dodać grafikę SmartArt</a:t>
            </a:r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raz — symbol zastępczy 17" descr="zbliżenie roślin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Prostokąt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 dirty="0">
              <a:latin typeface="Calibri Light" panose="020F0302020204030204" pitchFamily="34" charset="0"/>
            </a:endParaRPr>
          </a:p>
        </p:txBody>
      </p:sp>
      <p:sp>
        <p:nvSpPr>
          <p:cNvPr id="9" name="Tytuł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0" name="Zawartość — symbol zastępczy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13" name="Zawartość — symbol zastępczy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12" name="Zawartość — symbol zastępczy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15" name="Zawartość — symbol zastępczy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14" name="Zawartość — symbol zastępczy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11" name="Zawartość — symbol zastępczy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8" name="Zawartość — symbol zastępczy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17" name="Zawartość — symbol zastępczy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16" name="Zawartość — symbol zastępczy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dsumowanie sytuacji rynkowe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— symbol zastępczy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Prostokąt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 dirty="0">
              <a:latin typeface="Calibri Light" panose="020F030202020403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8" name="Zawartość — symbol zastępczy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9" name="Zawartość — symbol zastępczy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główek sekcji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raz — symbol zastępczy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 dirty="0">
              <a:latin typeface="Calibri Light" panose="020F030202020403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2728" y="4151376"/>
            <a:ext cx="4443664" cy="914400"/>
          </a:xfrm>
        </p:spPr>
        <p:txBody>
          <a:bodyPr rtlCol="0" anchor="ctr" anchorCtr="0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9" name="Obraz — symbol zastępczy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cepcja biznesow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raz — symbol zastępczy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 rtl="0"/>
            <a:endParaRPr lang="pl-PL" sz="3600" noProof="0" dirty="0">
              <a:latin typeface="Calibri Light" panose="020F030202020403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rtlCol="0" anchor="t">
            <a:noAutofit/>
          </a:bodyPr>
          <a:lstStyle>
            <a:lvl1pPr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ś cza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64" name="Tekst — symbol zastępczy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rtlCol="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l-PL" noProof="0"/>
              <a:t>Tytuł elementu</a:t>
            </a:r>
          </a:p>
        </p:txBody>
      </p:sp>
      <p:sp>
        <p:nvSpPr>
          <p:cNvPr id="38" name="Tekst — symbol zastępczy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l-PL" noProof="0"/>
              <a:t>Rok</a:t>
            </a:r>
          </a:p>
        </p:txBody>
      </p:sp>
      <p:sp>
        <p:nvSpPr>
          <p:cNvPr id="39" name="Tekst — symbol zastępczy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0" name="Tekst — symbol zastępczy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1" name="Tekst — symbol zastępczy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2" name="Tekst — symbol zastępczy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4" name="Tekst — symbol zastępczy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5" name="Tekst — symbol zastępczy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6" name="Tekst — symbol zastępczy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8" name="Tekst — symbol zastępczy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9" name="Tekst — symbol zastępczy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7" name="Tekst — symbol zastępczy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50" name="Tekst — symbol zastępczy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51" name="Tekst — symbol zastępczy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3" name="Tekst — symbol zastępczy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l-PL" noProof="0"/>
              <a:t>Rok</a:t>
            </a:r>
          </a:p>
        </p:txBody>
      </p:sp>
      <p:sp>
        <p:nvSpPr>
          <p:cNvPr id="52" name="Tekst — symbol zastępczy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53" name="Tekst — symbol zastępczy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54" name="Tekst — symbol zastępczy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55" name="Tekst — symbol zastępczy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56" name="Tekst — symbol zastępczy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57" name="Tekst — symbol zastępczy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58" name="Tekst — symbol zastępczy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60" name="Tekst — symbol zastępczy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61" name="Tekst — symbol zastępczy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59" name="Tekst — symbol zastępczy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62" name="Tekst — symbol zastępczy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63" name="Tekst — symbol zastępczy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33" name="Data — symbol zastępczy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34" name="Stopka — symbol zastępczy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35" name="Numer slajdu — symbol zastępczy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l-PL" noProof="0" dirty="0"/>
              <a:t>Kliknij, aby edytować style wzorców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l-PL" dirty="0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l-PL" dirty="0"/>
              <a:t>Plan biznesowy firmy </a:t>
            </a:r>
            <a:r>
              <a:rPr lang="pl-PL" dirty="0" err="1"/>
              <a:t>Contoso</a:t>
            </a:r>
            <a:endParaRPr lang="pl-PL" dirty="0"/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B5CEABB6-07DC-46E8-9B57-56EC44A396E5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rtlCol="0">
            <a:normAutofit fontScale="90000"/>
          </a:bodyPr>
          <a:lstStyle/>
          <a:p>
            <a:pPr rtl="0"/>
            <a:r>
              <a:rPr lang="pl-PL" dirty="0"/>
              <a:t>Oszustwa w e-commerce – realne straty, rosnący problem</a:t>
            </a:r>
          </a:p>
        </p:txBody>
      </p:sp>
      <p:sp>
        <p:nvSpPr>
          <p:cNvPr id="23" name="Podtytuł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pl-PL" dirty="0"/>
              <a:t>Maciej Andrzejewski</a:t>
            </a:r>
          </a:p>
          <a:p>
            <a:pPr rtl="0"/>
            <a:r>
              <a:rPr lang="pl-PL" dirty="0"/>
              <a:t>Piotr Kotłowski</a:t>
            </a:r>
          </a:p>
        </p:txBody>
      </p:sp>
      <p:pic>
        <p:nvPicPr>
          <p:cNvPr id="16" name="Obraz — symbol zastępczy 15" descr="zdjęcie przedstawiające 2 mężczyzn rysujących grafik&#10;">
            <a:extLst>
              <a:ext uri="{FF2B5EF4-FFF2-40B4-BE49-F238E27FC236}">
                <a16:creationId xmlns:a16="http://schemas.microsoft.com/office/drawing/2014/main" id="{AE10A7AB-4E16-4B85-8C75-FABB6412DD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3825" y="1143000"/>
            <a:ext cx="5029200" cy="4572000"/>
          </a:xfrm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63FDE-B1D2-B428-6FAF-818B46DB6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864F851-E807-919A-9531-9E53E10B3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026696"/>
            <a:ext cx="6101542" cy="841248"/>
          </a:xfrm>
        </p:spPr>
        <p:txBody>
          <a:bodyPr rtlCol="0">
            <a:normAutofit/>
          </a:bodyPr>
          <a:lstStyle/>
          <a:p>
            <a:pPr rtl="0"/>
            <a:r>
              <a:rPr lang="pl-PL" dirty="0"/>
              <a:t>Problem biznesowy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167EFDE1-3E59-4F56-9816-300ADFDA2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7716" y="1867944"/>
            <a:ext cx="9445114" cy="22037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dirty="0">
                <a:latin typeface="Manrope"/>
              </a:rPr>
              <a:t>Sprzedawcy e-commerce tracą rocznie miliardy przez oszustwa (np. fałszywe zamówienia, kradzieże tożsamości). Szacuje się, że jest to około </a:t>
            </a:r>
            <a:r>
              <a:rPr lang="pl-PL" sz="1400" i="0" dirty="0">
                <a:solidFill>
                  <a:srgbClr val="121737"/>
                </a:solidFill>
                <a:effectLst/>
                <a:latin typeface="Manrope"/>
              </a:rPr>
              <a:t>48 mld $,</a:t>
            </a:r>
            <a:endParaRPr lang="pl-PL" dirty="0">
              <a:latin typeface="Manrope"/>
            </a:endParaRP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39BDF226-F36C-5397-956C-23487754E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pl-PL" smtClean="0"/>
              <a:pPr rtl="0"/>
              <a:t>2</a:t>
            </a:fld>
            <a:endParaRPr lang="pl-PL"/>
          </a:p>
        </p:txBody>
      </p:sp>
      <p:pic>
        <p:nvPicPr>
          <p:cNvPr id="1037" name="Picture 13" descr="59 eCommerce Fraud Statistics (2025): Trends &amp; Data">
            <a:extLst>
              <a:ext uri="{FF2B5EF4-FFF2-40B4-BE49-F238E27FC236}">
                <a16:creationId xmlns:a16="http://schemas.microsoft.com/office/drawing/2014/main" id="{9A3353D0-2BFF-3409-BFCF-7F6A698A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436" y="2884386"/>
            <a:ext cx="5283070" cy="276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pole tekstowe 14">
            <a:extLst>
              <a:ext uri="{FF2B5EF4-FFF2-40B4-BE49-F238E27FC236}">
                <a16:creationId xmlns:a16="http://schemas.microsoft.com/office/drawing/2014/main" id="{FC015F61-7372-9655-2F62-41C88159ACAF}"/>
              </a:ext>
            </a:extLst>
          </p:cNvPr>
          <p:cNvSpPr txBox="1"/>
          <p:nvPr/>
        </p:nvSpPr>
        <p:spPr>
          <a:xfrm>
            <a:off x="1537716" y="2591623"/>
            <a:ext cx="4114800" cy="167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  <a:tab pos="4124325" algn="l"/>
              </a:tabLst>
            </a:pPr>
            <a:r>
              <a:rPr lang="pl-PL" sz="1400" i="0" dirty="0">
                <a:solidFill>
                  <a:srgbClr val="121737"/>
                </a:solidFill>
                <a:effectLst/>
                <a:latin typeface="Manrope"/>
              </a:rPr>
              <a:t>Każde 100$ w zamówieniach </a:t>
            </a:r>
            <a:r>
              <a:rPr lang="pl-PL" sz="1400" dirty="0">
                <a:solidFill>
                  <a:srgbClr val="121737"/>
                </a:solidFill>
                <a:latin typeface="Manrope"/>
              </a:rPr>
              <a:t>będących oszustwami </a:t>
            </a:r>
            <a:r>
              <a:rPr lang="pl-PL" sz="1400" i="0" dirty="0">
                <a:solidFill>
                  <a:srgbClr val="121737"/>
                </a:solidFill>
                <a:effectLst/>
                <a:latin typeface="Manrope"/>
              </a:rPr>
              <a:t>skutkuje stratami w wysokości 207$ dla firmy</a:t>
            </a:r>
            <a:r>
              <a:rPr lang="pl-PL" sz="1400" dirty="0">
                <a:solidFill>
                  <a:srgbClr val="121737"/>
                </a:solidFill>
                <a:latin typeface="Manrope"/>
              </a:rPr>
              <a:t>,</a:t>
            </a:r>
            <a:endParaRPr lang="en-US" sz="1400" i="0" dirty="0">
              <a:solidFill>
                <a:srgbClr val="121737"/>
              </a:solidFill>
              <a:effectLst/>
              <a:latin typeface="Manrope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  <a:tab pos="4124325" algn="l"/>
              </a:tabLst>
            </a:pPr>
            <a:r>
              <a:rPr lang="pl-PL" sz="1400" dirty="0">
                <a:latin typeface="Manrope"/>
              </a:rPr>
              <a:t> Manualne wykrywanie to za mało – oszuści działają szybko i sprytnie.</a:t>
            </a:r>
          </a:p>
        </p:txBody>
      </p:sp>
    </p:spTree>
    <p:extLst>
      <p:ext uri="{BB962C8B-B14F-4D97-AF65-F5344CB8AC3E}">
        <p14:creationId xmlns:p14="http://schemas.microsoft.com/office/powerpoint/2010/main" val="1874250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AA00C-92E0-502F-FE22-5ECAD4D13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49A5EE9-868D-E686-0896-8B1AC4578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026696"/>
            <a:ext cx="8953948" cy="1339986"/>
          </a:xfrm>
        </p:spPr>
        <p:txBody>
          <a:bodyPr rtlCol="0">
            <a:normAutofit/>
          </a:bodyPr>
          <a:lstStyle/>
          <a:p>
            <a:pPr rtl="0"/>
            <a:r>
              <a:rPr lang="pl-PL" dirty="0"/>
              <a:t>Model, który wykrywa oszustwa zanim dojdzie do transakcji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05621F4E-D3CD-C6E4-9D85-74EA90161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pl-PL" smtClean="0"/>
              <a:pPr rtl="0"/>
              <a:t>3</a:t>
            </a:fld>
            <a:endParaRPr lang="pl-PL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CBD4C18-41C4-1E08-103F-1FAB2D6193E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63040" y="2344255"/>
            <a:ext cx="7866249" cy="102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nrope"/>
              </a:rPr>
              <a:t> Nasz model analizuje transakcje w czasie rzeczywistym,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nrope"/>
              </a:rPr>
              <a:t> Wykorzystuje zaawansowaną analizę danych i uczenie maszynowe,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nrope"/>
              </a:rPr>
              <a:t> Zidentyfikuje podejrzane działania, zanim klient lub sprzedawca poniesie stratę.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9F7CAA5C-32E9-0004-9043-65FAF2062A70}"/>
              </a:ext>
            </a:extLst>
          </p:cNvPr>
          <p:cNvSpPr txBox="1"/>
          <p:nvPr/>
        </p:nvSpPr>
        <p:spPr>
          <a:xfrm>
            <a:off x="1183255" y="4175300"/>
            <a:ext cx="1824542" cy="46166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2400" dirty="0">
                <a:latin typeface="Manrope"/>
              </a:rPr>
              <a:t>Transakcja</a:t>
            </a:r>
          </a:p>
        </p:txBody>
      </p:sp>
      <p:sp>
        <p:nvSpPr>
          <p:cNvPr id="8" name="Strzałka: w prawo 7">
            <a:extLst>
              <a:ext uri="{FF2B5EF4-FFF2-40B4-BE49-F238E27FC236}">
                <a16:creationId xmlns:a16="http://schemas.microsoft.com/office/drawing/2014/main" id="{61030853-02B5-680E-0A56-00D5F0B89D53}"/>
              </a:ext>
            </a:extLst>
          </p:cNvPr>
          <p:cNvSpPr/>
          <p:nvPr/>
        </p:nvSpPr>
        <p:spPr>
          <a:xfrm>
            <a:off x="3186745" y="4288994"/>
            <a:ext cx="1505847" cy="2958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BBE000FC-AE55-F1BB-3E6A-B463DA03471E}"/>
              </a:ext>
            </a:extLst>
          </p:cNvPr>
          <p:cNvSpPr txBox="1"/>
          <p:nvPr/>
        </p:nvSpPr>
        <p:spPr>
          <a:xfrm>
            <a:off x="8401371" y="3836746"/>
            <a:ext cx="2607374" cy="1200329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2400" dirty="0">
                <a:latin typeface="Manrope"/>
              </a:rPr>
              <a:t>Decyzja </a:t>
            </a:r>
          </a:p>
          <a:p>
            <a:pPr algn="ctr"/>
            <a:r>
              <a:rPr lang="pl-PL" sz="2400" dirty="0">
                <a:latin typeface="Manrope"/>
              </a:rPr>
              <a:t>(zwykła transakcja / podejrzana)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45E94380-2A11-8009-593D-4F354AFED31D}"/>
              </a:ext>
            </a:extLst>
          </p:cNvPr>
          <p:cNvSpPr txBox="1"/>
          <p:nvPr/>
        </p:nvSpPr>
        <p:spPr>
          <a:xfrm>
            <a:off x="4807888" y="3805967"/>
            <a:ext cx="1720217" cy="1200329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2400" dirty="0">
                <a:latin typeface="Manrope"/>
              </a:rPr>
              <a:t>Model dokonuje analizy</a:t>
            </a:r>
          </a:p>
        </p:txBody>
      </p:sp>
      <p:sp>
        <p:nvSpPr>
          <p:cNvPr id="13" name="Strzałka: w prawo 12">
            <a:extLst>
              <a:ext uri="{FF2B5EF4-FFF2-40B4-BE49-F238E27FC236}">
                <a16:creationId xmlns:a16="http://schemas.microsoft.com/office/drawing/2014/main" id="{FE875193-A6E8-D73C-AC79-2E7F88351CF2}"/>
              </a:ext>
            </a:extLst>
          </p:cNvPr>
          <p:cNvSpPr/>
          <p:nvPr/>
        </p:nvSpPr>
        <p:spPr>
          <a:xfrm>
            <a:off x="6661331" y="4288994"/>
            <a:ext cx="1505847" cy="2958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39967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742E8-4DF4-973C-B802-C84D8CA16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F4B80C3-8C36-0E42-9E45-72BDCDFAD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026696"/>
            <a:ext cx="8953948" cy="1339986"/>
          </a:xfrm>
        </p:spPr>
        <p:txBody>
          <a:bodyPr rtlCol="0">
            <a:normAutofit/>
          </a:bodyPr>
          <a:lstStyle/>
          <a:p>
            <a:pPr rtl="0"/>
            <a:r>
              <a:rPr lang="pl-PL" dirty="0"/>
              <a:t>Jak i dlaczego to działa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930EE2F6-DD40-63C2-C54C-36A63BE33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pl-PL" smtClean="0"/>
              <a:pPr rtl="0"/>
              <a:t>4</a:t>
            </a:fld>
            <a:endParaRPr lang="pl-PL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A0C2428-9103-FA83-E912-4641F97266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37534" y="2106643"/>
            <a:ext cx="8753622" cy="1997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l-PL" altLang="pl-PL" dirty="0">
                <a:latin typeface="Manrope"/>
              </a:rPr>
              <a:t>Model: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nrope"/>
              </a:rPr>
              <a:t>Uczy się na podstawie tysięcy danych o transakcjach (czas, metoda płatności, dane konta itd.),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nrope"/>
              </a:rPr>
              <a:t>Uczy się wykrywać schematy typowe dla oszustw,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nrope"/>
              </a:rPr>
              <a:t>Automatycznie podejmuje decyzje w czasie rzeczywistym.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l-PL" altLang="pl-PL" dirty="0">
              <a:latin typeface="Manrope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l-PL" altLang="pl-PL" dirty="0">
                <a:latin typeface="Manrope"/>
              </a:rPr>
              <a:t>W przypadku podejrzanej transakcji sklep może odmówić sprzedaży lub wymagać dodatkowej weryfikacji.</a:t>
            </a:r>
            <a:endParaRPr kumimoji="0" lang="pl-PL" altLang="pl-P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anrope"/>
            </a:endParaRPr>
          </a:p>
        </p:txBody>
      </p:sp>
    </p:spTree>
    <p:extLst>
      <p:ext uri="{BB962C8B-B14F-4D97-AF65-F5344CB8AC3E}">
        <p14:creationId xmlns:p14="http://schemas.microsoft.com/office/powerpoint/2010/main" val="3653543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39632"/>
            <a:ext cx="10058400" cy="565265"/>
          </a:xfrm>
        </p:spPr>
        <p:txBody>
          <a:bodyPr rtlCol="0">
            <a:normAutofit/>
          </a:bodyPr>
          <a:lstStyle/>
          <a:p>
            <a:pPr rtl="0"/>
            <a:r>
              <a:rPr lang="pl-PL" dirty="0"/>
              <a:t>Skuteczność modelu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2405" y="1987842"/>
            <a:ext cx="3356404" cy="22700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 rtl="0">
              <a:lnSpc>
                <a:spcPct val="100000"/>
              </a:lnSpc>
            </a:pPr>
            <a:r>
              <a:rPr lang="pl-PL" dirty="0"/>
              <a:t>Nasz model wykrywa </a:t>
            </a:r>
            <a:r>
              <a:rPr lang="pl-PL" u="sng" dirty="0"/>
              <a:t>ponad połowę</a:t>
            </a:r>
            <a:r>
              <a:rPr lang="pl-PL" dirty="0"/>
              <a:t> oszustw jednocześnie nie popełniając przy tym znaczącej liczby błędów (około 7% normalnych transakcji klasyfikowane jest jako oszustwo)</a:t>
            </a:r>
          </a:p>
          <a:p>
            <a:pPr algn="just" rtl="0">
              <a:lnSpc>
                <a:spcPct val="100000"/>
              </a:lnSpc>
            </a:pPr>
            <a:endParaRPr lang="pl-PL" dirty="0"/>
          </a:p>
          <a:p>
            <a:pPr algn="just">
              <a:lnSpc>
                <a:spcPct val="100000"/>
              </a:lnSpc>
            </a:pPr>
            <a:r>
              <a:rPr lang="pl-PL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Dzięki tym własnościom model zachowuje balans pomiędzy wykrywalnością oszustw</a:t>
            </a:r>
            <a:br>
              <a:rPr lang="pl-PL" sz="14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pl-PL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a fałszywym alarmowaniem</a:t>
            </a:r>
          </a:p>
          <a:p>
            <a:pPr algn="just" rtl="0">
              <a:lnSpc>
                <a:spcPct val="100000"/>
              </a:lnSpc>
            </a:pPr>
            <a:endParaRPr lang="pl-PL" dirty="0"/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5</a:t>
            </a:fld>
            <a:endParaRPr lang="pl-PL"/>
          </a:p>
        </p:txBody>
      </p:sp>
      <p:pic>
        <p:nvPicPr>
          <p:cNvPr id="25" name="Grafika 24" descr="Konspekt narzędzi">
            <a:extLst>
              <a:ext uri="{FF2B5EF4-FFF2-40B4-BE49-F238E27FC236}">
                <a16:creationId xmlns:a16="http://schemas.microsoft.com/office/drawing/2014/main" id="{7E436211-2D54-47AE-BB55-F32290DDB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3312" y="3506014"/>
            <a:ext cx="731520" cy="731520"/>
          </a:xfrm>
          <a:prstGeom prst="rect">
            <a:avLst/>
          </a:prstGeom>
        </p:spPr>
      </p:pic>
      <p:pic>
        <p:nvPicPr>
          <p:cNvPr id="27" name="Grafika 26" descr="Wykres słupkowy z trendem wzrostowym">
            <a:extLst>
              <a:ext uri="{FF2B5EF4-FFF2-40B4-BE49-F238E27FC236}">
                <a16:creationId xmlns:a16="http://schemas.microsoft.com/office/drawing/2014/main" id="{64F99BBE-1996-4227-A4DE-D13CD35149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53312" y="2070547"/>
            <a:ext cx="731520" cy="731520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1CFA4771-A7E4-0D6C-3437-E60F0CAB80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8059" y="1656399"/>
            <a:ext cx="3289028" cy="2783571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95E55658-E808-93E9-1496-8EF030B071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7631" y="4377217"/>
            <a:ext cx="3022355" cy="150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92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961018"/>
            <a:ext cx="5057774" cy="1222786"/>
          </a:xfrm>
        </p:spPr>
        <p:txBody>
          <a:bodyPr rtlCol="0">
            <a:noAutofit/>
          </a:bodyPr>
          <a:lstStyle/>
          <a:p>
            <a:pPr rtl="0"/>
            <a:r>
              <a:rPr lang="pl-PL" dirty="0"/>
              <a:t>Jak model podejmuje decyzje?</a:t>
            </a:r>
          </a:p>
        </p:txBody>
      </p:sp>
      <p:sp>
        <p:nvSpPr>
          <p:cNvPr id="8" name="Numer slajdu — symbol zastępczy 7">
            <a:extLst>
              <a:ext uri="{FF2B5EF4-FFF2-40B4-BE49-F238E27FC236}">
                <a16:creationId xmlns:a16="http://schemas.microsoft.com/office/drawing/2014/main" id="{47081026-6073-4FB4-BACC-6C021DD4E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6</a:t>
            </a:fld>
            <a:endParaRPr lang="pl-PL" dirty="0"/>
          </a:p>
        </p:txBody>
      </p:sp>
      <p:pic>
        <p:nvPicPr>
          <p:cNvPr id="20" name="Obraz 19">
            <a:extLst>
              <a:ext uri="{FF2B5EF4-FFF2-40B4-BE49-F238E27FC236}">
                <a16:creationId xmlns:a16="http://schemas.microsoft.com/office/drawing/2014/main" id="{E75E127F-5E90-44FB-D5F9-754DD6EB3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684" y="2090286"/>
            <a:ext cx="4872544" cy="3713178"/>
          </a:xfrm>
          <a:prstGeom prst="rect">
            <a:avLst/>
          </a:prstGeom>
        </p:spPr>
      </p:pic>
      <p:pic>
        <p:nvPicPr>
          <p:cNvPr id="22" name="Obraz 21">
            <a:extLst>
              <a:ext uri="{FF2B5EF4-FFF2-40B4-BE49-F238E27FC236}">
                <a16:creationId xmlns:a16="http://schemas.microsoft.com/office/drawing/2014/main" id="{7DC38748-150D-2CFB-507A-8D06DA9C8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462" y="2784764"/>
            <a:ext cx="4659935" cy="263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9A5201E-0D0B-4879-A91C-D4ED47D7B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 rtlCol="0">
            <a:normAutofit/>
          </a:bodyPr>
          <a:lstStyle/>
          <a:p>
            <a:pPr rtl="0"/>
            <a:r>
              <a:rPr lang="pl-PL" dirty="0"/>
              <a:t>Niezależna walidacja</a:t>
            </a:r>
          </a:p>
        </p:txBody>
      </p:sp>
      <p:sp>
        <p:nvSpPr>
          <p:cNvPr id="29" name="Zawartość — symbol zastępczy 28">
            <a:extLst>
              <a:ext uri="{FF2B5EF4-FFF2-40B4-BE49-F238E27FC236}">
                <a16:creationId xmlns:a16="http://schemas.microsoft.com/office/drawing/2014/main" id="{C8A25AC9-18C2-42FA-A68D-B954C9D26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71015" y="2731633"/>
            <a:ext cx="4303519" cy="2567480"/>
          </a:xfrm>
        </p:spPr>
        <p:txBody>
          <a:bodyPr rtlCol="0">
            <a:normAutofit/>
          </a:bodyPr>
          <a:lstStyle/>
          <a:p>
            <a:pPr algn="just" rtl="0"/>
            <a:r>
              <a:rPr lang="pl-PL" dirty="0"/>
              <a:t>Nad budową modelu czuwał niezależny zespół ekspertów, który oceniał jakość stosowanych rozwiązań </a:t>
            </a:r>
            <a:br>
              <a:rPr lang="pl-PL" dirty="0"/>
            </a:br>
            <a:r>
              <a:rPr lang="pl-PL" dirty="0"/>
              <a:t>oraz sugerował zmiany, które doprowadziły</a:t>
            </a:r>
            <a:br>
              <a:rPr lang="pl-PL" dirty="0"/>
            </a:br>
            <a:r>
              <a:rPr lang="pl-PL" dirty="0"/>
              <a:t>do powstania modelu o jak największej wydajności.</a:t>
            </a:r>
          </a:p>
        </p:txBody>
      </p:sp>
      <p:pic>
        <p:nvPicPr>
          <p:cNvPr id="43" name="Obraz — symbol zastępczy 42" descr="Zdjęcie dwóch biznesmenów rysujących wykres&#10;">
            <a:extLst>
              <a:ext uri="{FF2B5EF4-FFF2-40B4-BE49-F238E27FC236}">
                <a16:creationId xmlns:a16="http://schemas.microsoft.com/office/drawing/2014/main" id="{9B6C9607-2FE7-4BA2-A78E-6122DAAD2E6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8776" y="1289304"/>
            <a:ext cx="4572000" cy="4334256"/>
          </a:xfrm>
        </p:spPr>
      </p:pic>
      <p:sp>
        <p:nvSpPr>
          <p:cNvPr id="38" name="Numer slajdu — symbol zastępczy 37">
            <a:extLst>
              <a:ext uri="{FF2B5EF4-FFF2-40B4-BE49-F238E27FC236}">
                <a16:creationId xmlns:a16="http://schemas.microsoft.com/office/drawing/2014/main" id="{317B426A-ED12-4FB0-AEFB-637E82DB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94094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93328"/>
            <a:ext cx="10058400" cy="565265"/>
          </a:xfrm>
        </p:spPr>
        <p:txBody>
          <a:bodyPr rtlCol="0">
            <a:normAutofit/>
          </a:bodyPr>
          <a:lstStyle/>
          <a:p>
            <a:pPr rtl="0"/>
            <a:r>
              <a:rPr lang="pl-PL" dirty="0"/>
              <a:t>Wymierne korzyści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8</a:t>
            </a:fld>
            <a:endParaRPr lang="pl-PL"/>
          </a:p>
        </p:txBody>
      </p:sp>
      <p:sp>
        <p:nvSpPr>
          <p:cNvPr id="29" name="pole tekstowe 28">
            <a:extLst>
              <a:ext uri="{FF2B5EF4-FFF2-40B4-BE49-F238E27FC236}">
                <a16:creationId xmlns:a16="http://schemas.microsoft.com/office/drawing/2014/main" id="{B69303F6-9A7E-39A7-C0FA-3BDBCBA70950}"/>
              </a:ext>
            </a:extLst>
          </p:cNvPr>
          <p:cNvSpPr txBox="1"/>
          <p:nvPr/>
        </p:nvSpPr>
        <p:spPr>
          <a:xfrm>
            <a:off x="1156447" y="2014425"/>
            <a:ext cx="449218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Manrope"/>
              </a:rPr>
              <a:t>Mniej oszustw = większy zysk i bezpieczeństwo klientów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Manrope"/>
              </a:rPr>
              <a:t>Ograniczenie fraudów = bezpośrednia oszczędność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Manrope"/>
              </a:rPr>
              <a:t>Zmniejszenie liczby reklamacji i zwrotów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Manrope"/>
              </a:rPr>
              <a:t>Zwiększenie zaufania klientów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Manrope"/>
              </a:rPr>
              <a:t>Szybsze reagowanie na nowe schematy oszustw</a:t>
            </a:r>
          </a:p>
        </p:txBody>
      </p:sp>
      <p:pic>
        <p:nvPicPr>
          <p:cNvPr id="33" name="Obraz 32" descr="Obraz zawierający tekst, zrzut ekranu, diagram, Czcionka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BC9CAC52-62A1-ABD7-08E3-77EACC56D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943" y="2308865"/>
            <a:ext cx="5742182" cy="344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45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 rtlCol="0">
            <a:normAutofit/>
          </a:bodyPr>
          <a:lstStyle/>
          <a:p>
            <a:pPr rtl="0"/>
            <a:r>
              <a:rPr lang="pl-PL"/>
              <a:t>Dziękujemy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579_TF10081922_Win32" id="{FE7BEC4E-B7E3-4B5C-A60E-D5700A24936B}" vid="{8201904E-3616-4574-956B-E028C1C3392B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{107791BE-654B-42FB-B390-15B10FD9A82E}tf10081922_win32</Template>
  <TotalTime>350</TotalTime>
  <Words>296</Words>
  <Application>Microsoft Office PowerPoint</Application>
  <PresentationFormat>Panoramiczny</PresentationFormat>
  <Paragraphs>53</Paragraphs>
  <Slides>9</Slides>
  <Notes>9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Manrope</vt:lpstr>
      <vt:lpstr>Tisa Offc Serif Pro</vt:lpstr>
      <vt:lpstr>Motyw pakietu Office</vt:lpstr>
      <vt:lpstr>Oszustwa w e-commerce – realne straty, rosnący problem</vt:lpstr>
      <vt:lpstr>Problem biznesowy</vt:lpstr>
      <vt:lpstr>Model, który wykrywa oszustwa zanim dojdzie do transakcji</vt:lpstr>
      <vt:lpstr>Jak i dlaczego to działa</vt:lpstr>
      <vt:lpstr>Skuteczność modelu</vt:lpstr>
      <vt:lpstr>Jak model podejmuje decyzje?</vt:lpstr>
      <vt:lpstr>Niezależna walidacja</vt:lpstr>
      <vt:lpstr>Wymierne korzyści</vt:lpstr>
      <vt:lpstr>Dziękujemy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Andrzejewski Maciej (STUD)</dc:creator>
  <cp:lastModifiedBy>Maciej Andrzejewski</cp:lastModifiedBy>
  <cp:revision>4</cp:revision>
  <dcterms:created xsi:type="dcterms:W3CDTF">2025-04-24T12:52:26Z</dcterms:created>
  <dcterms:modified xsi:type="dcterms:W3CDTF">2025-05-06T18:55:16Z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